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60" r:id="rId6"/>
    <p:sldId id="264" r:id="rId7"/>
    <p:sldId id="261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41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7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08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411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5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50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347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91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06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F5F42-ECAD-43CA-97FC-7B7A69C90945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1A83-E5AA-4569-9EED-4869B2353C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743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648226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5F776E19-5B87-4F6A-A285-9953AA3AD70B}"/>
              </a:ext>
            </a:extLst>
          </p:cNvPr>
          <p:cNvSpPr/>
          <p:nvPr/>
        </p:nvSpPr>
        <p:spPr>
          <a:xfrm>
            <a:off x="444011" y="69893"/>
            <a:ext cx="953818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M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ILHÃ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A01E2B-8FC3-417E-BDB7-32504122B2AF}"/>
              </a:ext>
            </a:extLst>
          </p:cNvPr>
          <p:cNvSpPr/>
          <p:nvPr/>
        </p:nvSpPr>
        <p:spPr>
          <a:xfrm>
            <a:off x="520767" y="2232667"/>
            <a:ext cx="268535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DE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494145" y="4558908"/>
            <a:ext cx="1120370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FI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M-DE</a:t>
            </a:r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-ANO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Fast and Run - Nico Staf">
            <a:hlinkClick r:id="" action="ppaction://media"/>
            <a:extLst>
              <a:ext uri="{FF2B5EF4-FFF2-40B4-BE49-F238E27FC236}">
                <a16:creationId xmlns:a16="http://schemas.microsoft.com/office/drawing/2014/main" id="{842226B1-CF9B-4327-8D71-15F915A64A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3189" y="69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8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76107" y="423904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o nome da série de protocolos usados na pesquisa científica?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25332" y="1964046"/>
            <a:ext cx="2684181" cy="6911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Método científico.</a:t>
            </a:r>
          </a:p>
        </p:txBody>
      </p:sp>
    </p:spTree>
    <p:extLst>
      <p:ext uri="{BB962C8B-B14F-4D97-AF65-F5344CB8AC3E}">
        <p14:creationId xmlns:p14="http://schemas.microsoft.com/office/powerpoint/2010/main" val="2339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2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1468483" y="5525958"/>
            <a:ext cx="92550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1.000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51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níveis de organização biológica, em ordem crescente: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136604" y="5181927"/>
            <a:ext cx="583727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Ecossistema, biosfera, população, comunidade, átomo, molécula, célula, organela, tecido, órgão, sistema e organismo.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136604" y="1053779"/>
            <a:ext cx="5837275" cy="96695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Biosfera, ecossistema, comunidade, população, organismo, sistemas, órgãos, tecidos, células, organelas, moléculas e átomos.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Átomos, moléculas, organelas, células, tecidos, órgãos, sistemas, organismo, biosfera, ecossistema, comunidade e população.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136605" y="3397168"/>
            <a:ext cx="5837274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Átomos, moléculas, organelas, células, tecidos, órgãos, sistemas, organismo, população, comunidade, ecossistema e biosfera.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41488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níveis de organização biológica, em ordem crescente: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136605" y="3397168"/>
            <a:ext cx="5837274" cy="1544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Átomos, moléculas, organelas, células, tecidos, órgãos, sistemas, organismo, população, comunidade, ecossistema e biosfera.</a:t>
            </a:r>
          </a:p>
        </p:txBody>
      </p:sp>
    </p:spTree>
    <p:extLst>
      <p:ext uri="{BB962C8B-B14F-4D97-AF65-F5344CB8AC3E}">
        <p14:creationId xmlns:p14="http://schemas.microsoft.com/office/powerpoint/2010/main" val="3227239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o conceito correto de população: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136604" y="5181927"/>
            <a:ext cx="583727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São os fatores abióticos de um ecossistema.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136604" y="1053779"/>
            <a:ext cx="5837275" cy="96695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Conjunto de indivíduos de espécies diferentes interagindo com fatores bióticos e abióticos de um ecossistema.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Conjunto de indivíduos da mesma espécie que vivem num mesmo local.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136605" y="3397168"/>
            <a:ext cx="5837274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Organismos igualmente semelhantes que podem se reproduzir naturalmente e gerar descendentes férteis.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1744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o conceito correto de população: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Conjunto de indivíduos da mesma espécie que vivem num mesmo local.</a:t>
            </a:r>
          </a:p>
        </p:txBody>
      </p:sp>
    </p:spTree>
    <p:extLst>
      <p:ext uri="{BB962C8B-B14F-4D97-AF65-F5344CB8AC3E}">
        <p14:creationId xmlns:p14="http://schemas.microsoft.com/office/powerpoint/2010/main" val="329630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a diferença entre hábitat e nicho ecológico?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136604" y="5181927"/>
            <a:ext cx="583727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Hábitat é um local habitado apenas por organismos parasitas. Nicho ecológico são medidas de combate a esse parasita.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136604" y="1053779"/>
            <a:ext cx="5837275" cy="96695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Hábitat é o local que um organismo vive. Nicho ecológico é o papel desenvolvido por esse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organismoo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na natureza.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Hábitat é o conjunto de ações desempenhadas por um organismo em um nicho ecológico, que é o local que esse organismo vive.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136605" y="3397168"/>
            <a:ext cx="5837274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Nicho ecológico é o conjunto de fatores abióticos presentes em um ecossistema. Hábitat é o local que o organismo vivo.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038309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a diferença entre hábitat e nicho ecológico?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144704" y="1383389"/>
            <a:ext cx="5837275" cy="96695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Hábitat é o local que um organismo vive. Nicho ecológico é o papel desenvolvido por esse organismo na natureza.</a:t>
            </a:r>
          </a:p>
        </p:txBody>
      </p:sp>
    </p:spTree>
    <p:extLst>
      <p:ext uri="{BB962C8B-B14F-4D97-AF65-F5344CB8AC3E}">
        <p14:creationId xmlns:p14="http://schemas.microsoft.com/office/powerpoint/2010/main" val="196598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77162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Sobre a divisão da biosfera, está correto afirmar que: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136604" y="5181927"/>
            <a:ext cx="583727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A atmosfera corresponde toda a água em estado sólido do nosso planeta.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136604" y="1053779"/>
            <a:ext cx="5837275" cy="96695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A litosfera compreende a porção do planeta que corresponde aos gases que respiramos.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 hidrosfera compreende a água que existe em nosso planeta.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136605" y="3397168"/>
            <a:ext cx="5837274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atmosfera compreende a porção rochosa do planeta.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0363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77162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Sobre a divisão da biosfera, está correto afirmar que: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136604" y="2150830"/>
            <a:ext cx="5837274" cy="11162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 hidrosfera compreende a água que existe em nosso planeta.</a:t>
            </a:r>
          </a:p>
        </p:txBody>
      </p:sp>
    </p:spTree>
    <p:extLst>
      <p:ext uri="{BB962C8B-B14F-4D97-AF65-F5344CB8AC3E}">
        <p14:creationId xmlns:p14="http://schemas.microsoft.com/office/powerpoint/2010/main" val="22758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6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2029015" y="5621651"/>
            <a:ext cx="84855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500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5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3ª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1212002" y="5525958"/>
            <a:ext cx="97679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10.000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875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148950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garante a continuidade da vida no nosso planeta?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Nutrição.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78572" y="1424773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Metabolismo.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78572" y="26733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Hereditariedade.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60045" y="404398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Reprodução.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62863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148950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garante a continuidade da vida no nosso planeta?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60045" y="4043982"/>
            <a:ext cx="24348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Reprodução.</a:t>
            </a:r>
          </a:p>
        </p:txBody>
      </p:sp>
    </p:spTree>
    <p:extLst>
      <p:ext uri="{BB962C8B-B14F-4D97-AF65-F5344CB8AC3E}">
        <p14:creationId xmlns:p14="http://schemas.microsoft.com/office/powerpoint/2010/main" val="35276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24812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garante a obtenção de energia necessária para a sobrevivência do organismo?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Nutrição.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Mutação.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Percepção de estímulos.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Hereditariedade.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543678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24812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garante a obtenção de energia necessária para a sobrevivência do organismo?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Nutrição.</a:t>
            </a:r>
          </a:p>
        </p:txBody>
      </p:sp>
    </p:spTree>
    <p:extLst>
      <p:ext uri="{BB962C8B-B14F-4D97-AF65-F5344CB8AC3E}">
        <p14:creationId xmlns:p14="http://schemas.microsoft.com/office/powerpoint/2010/main" val="321253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permite transmitir informações genéticas aos descendentes?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Metabolismo.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Crescimento.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Percepção de estímulos.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Hereditariedade.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57113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permite transmitir informações genéticas aos descendentes?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Hereditariedade.</a:t>
            </a:r>
          </a:p>
        </p:txBody>
      </p:sp>
    </p:spTree>
    <p:extLst>
      <p:ext uri="{BB962C8B-B14F-4D97-AF65-F5344CB8AC3E}">
        <p14:creationId xmlns:p14="http://schemas.microsoft.com/office/powerpoint/2010/main" val="2612500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está relacionada com mudanças que podem ocorrer no DNA do indivíduo?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Metabolismo.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Nutrição.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Reprodução.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Mutação.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132623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característica dos seres vivos está relacionada com mudanças que podem ocorrer no DNA do indivíduo?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Mutação.</a:t>
            </a:r>
          </a:p>
        </p:txBody>
      </p:sp>
    </p:spTree>
    <p:extLst>
      <p:ext uri="{BB962C8B-B14F-4D97-AF65-F5344CB8AC3E}">
        <p14:creationId xmlns:p14="http://schemas.microsoft.com/office/powerpoint/2010/main" val="66948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4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1212002" y="5525958"/>
            <a:ext cx="976799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50.000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971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que a Biologia estuda?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772025" y="5181927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Os seres vivos e as leis que regem o seu funcionamento.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833160" y="1165795"/>
            <a:ext cx="4582633" cy="6911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A história do mundo.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804683" y="2097090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As mudanças e permanências ocorridas na sociedade.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804683" y="3397168"/>
            <a:ext cx="4582633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Estuda a aritmética, álgebra, geometria, trigonometria, estatística e cálculo, em busca da sistematização de quantidades, medidas, espaços, estruturas e variações.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83A49CA8-F8EA-4C25-937E-08EE7BFC8B89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B6D7E100-1A87-4C72-848B-C7FF2C22759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4B75B28A-4C23-4CE6-9489-E6426CCC754A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2E4C9933-EE83-462B-9221-AAD506C340F0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7289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  <p:bldP spid="18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o nome da divisão celular que gera células somáticas?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Interfase.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Mitose.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Meiose.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Gametogênese.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611649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o nome da divisão celular que gera células somáticas?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Mitose.</a:t>
            </a:r>
          </a:p>
        </p:txBody>
      </p:sp>
    </p:spTree>
    <p:extLst>
      <p:ext uri="{BB962C8B-B14F-4D97-AF65-F5344CB8AC3E}">
        <p14:creationId xmlns:p14="http://schemas.microsoft.com/office/powerpoint/2010/main" val="277085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o nome da divisão celular que gera células germinativas?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878572" y="5271684"/>
            <a:ext cx="2397802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Interfase.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860045" y="1723972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Gametogênese.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Meiose.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845914" y="4111679"/>
            <a:ext cx="24348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Metáfase.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180331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é o nome da divisão celular que gera células germinativas?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860045" y="2951674"/>
            <a:ext cx="24348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Meiose.</a:t>
            </a:r>
          </a:p>
        </p:txBody>
      </p:sp>
    </p:spTree>
    <p:extLst>
      <p:ext uri="{BB962C8B-B14F-4D97-AF65-F5344CB8AC3E}">
        <p14:creationId xmlns:p14="http://schemas.microsoft.com/office/powerpoint/2010/main" val="175489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o processo de diferenciação celular que origina ovócitos a partir da meiose: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663297" y="5271684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Ovogênese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667693" y="1723972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Gametogênese.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667693" y="2951674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Mitose.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667693" y="4111679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Espermatogênese.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162450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o processo de diferenciação celular que origina ovócitos a partir da meiose: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663297" y="5271684"/>
            <a:ext cx="2613077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Ovogênese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1908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Nome dado ao processo de formação de gametas masculinos: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663297" y="5271684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Espermiogênese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667693" y="1723972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Gametogênese.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667693" y="2951674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Ovogênese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667693" y="4111679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Espermatogênese.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127786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Nome dado ao processo de formação de gametas masculinos: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667693" y="4111679"/>
            <a:ext cx="2613077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Espermatogênese.</a:t>
            </a:r>
          </a:p>
        </p:txBody>
      </p:sp>
    </p:spTree>
    <p:extLst>
      <p:ext uri="{BB962C8B-B14F-4D97-AF65-F5344CB8AC3E}">
        <p14:creationId xmlns:p14="http://schemas.microsoft.com/office/powerpoint/2010/main" val="107163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5ª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922865" y="5525958"/>
            <a:ext cx="1028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100.000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760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o nome dado aos organismos que, por meio da Engenharia Genética, recebem modificações em seu DNA com inserção de genes de outra espécie?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667692" y="5803057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Organismos seletos.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667693" y="2655209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Organismos mutantes.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667693" y="3651652"/>
            <a:ext cx="2627208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Organismos transgênicos.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667691" y="4733556"/>
            <a:ext cx="2613077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Organismos genéticos.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297438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49749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 que a Biologia estuda?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772025" y="5181927"/>
            <a:ext cx="4582633" cy="111623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Os seres vivos e as leis que regem o seu funcionamento.</a:t>
            </a:r>
          </a:p>
        </p:txBody>
      </p:sp>
    </p:spTree>
    <p:extLst>
      <p:ext uri="{BB962C8B-B14F-4D97-AF65-F5344CB8AC3E}">
        <p14:creationId xmlns:p14="http://schemas.microsoft.com/office/powerpoint/2010/main" val="309454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o nome dado aos organismos que, por meio da Engenharia Genética, recebem modificações em seu DNA com inserção de genes de outra espécie?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667693" y="3651652"/>
            <a:ext cx="2627208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Organismos transgênicos.</a:t>
            </a:r>
          </a:p>
        </p:txBody>
      </p:sp>
    </p:spTree>
    <p:extLst>
      <p:ext uri="{BB962C8B-B14F-4D97-AF65-F5344CB8AC3E}">
        <p14:creationId xmlns:p14="http://schemas.microsoft.com/office/powerpoint/2010/main" val="89892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clonagem terapêutica consiste na: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Produção de organismos completos chamados clones.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Produção de tecidos ou órgãos para transplante.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Produção de embriões viáveis em caso de esterilidade do casal.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Produção de insulina humana.</a:t>
            </a:r>
          </a:p>
        </p:txBody>
      </p:sp>
    </p:spTree>
    <p:extLst>
      <p:ext uri="{BB962C8B-B14F-4D97-AF65-F5344CB8AC3E}">
        <p14:creationId xmlns:p14="http://schemas.microsoft.com/office/powerpoint/2010/main" val="385441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785437" y="337715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clonagem terapêutica consiste na: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Produção de tecidos ou órgãos para transplante.</a:t>
            </a:r>
          </a:p>
        </p:txBody>
      </p:sp>
    </p:spTree>
    <p:extLst>
      <p:ext uri="{BB962C8B-B14F-4D97-AF65-F5344CB8AC3E}">
        <p14:creationId xmlns:p14="http://schemas.microsoft.com/office/powerpoint/2010/main" val="247684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17581" y="-180926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Células-tronco são: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Células de vegetais que vão formar o tronco da planta.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Células nervosas com anomalias na transmissão do impulso nervoso.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Células indiferenciadas que podem se diferenciar em outros tipos celulares.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Células germinativas como os óvulos e os espermatozoides.</a:t>
            </a:r>
          </a:p>
        </p:txBody>
      </p:sp>
    </p:spTree>
    <p:extLst>
      <p:ext uri="{BB962C8B-B14F-4D97-AF65-F5344CB8AC3E}">
        <p14:creationId xmlns:p14="http://schemas.microsoft.com/office/powerpoint/2010/main" val="235369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17581" y="-180926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Células-tronco são: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Células indiferenciadas que podem se diferenciar em outros tipos celulares.</a:t>
            </a:r>
          </a:p>
        </p:txBody>
      </p:sp>
    </p:spTree>
    <p:extLst>
      <p:ext uri="{BB962C8B-B14F-4D97-AF65-F5344CB8AC3E}">
        <p14:creationId xmlns:p14="http://schemas.microsoft.com/office/powerpoint/2010/main" val="236930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Nome dado ao processo de análise de bandas de DNA, muito utilizado em testes de paternidade: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DNA </a:t>
            </a:r>
            <a:r>
              <a:rPr lang="pt-BR" sz="1600" i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fingerprinting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DNA </a:t>
            </a:r>
            <a:r>
              <a:rPr lang="pt-BR" sz="1600" i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crossingover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DNA </a:t>
            </a:r>
            <a:r>
              <a:rPr lang="pt-BR" sz="1600" i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analyzing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DNA </a:t>
            </a:r>
            <a:r>
              <a:rPr lang="pt-BR" sz="1600" i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looking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for</a:t>
            </a:r>
          </a:p>
        </p:txBody>
      </p:sp>
    </p:spTree>
    <p:extLst>
      <p:ext uri="{BB962C8B-B14F-4D97-AF65-F5344CB8AC3E}">
        <p14:creationId xmlns:p14="http://schemas.microsoft.com/office/powerpoint/2010/main" val="1547754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Nome dado ao processo de análise de bandas de DNA, muito utilizado em testes de paternidade: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</a:t>
            </a:r>
            <a:r>
              <a:rPr lang="pt-BR" sz="1600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DNA </a:t>
            </a:r>
            <a:r>
              <a:rPr lang="pt-BR" sz="1600" i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fingerprinting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6ª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1193884" y="5525958"/>
            <a:ext cx="1028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250.000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43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uma organela exclusivamente vegetal: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Mitocôndria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Ribossomo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Centríolo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Cloroplasto</a:t>
            </a:r>
          </a:p>
        </p:txBody>
      </p:sp>
    </p:spTree>
    <p:extLst>
      <p:ext uri="{BB962C8B-B14F-4D97-AF65-F5344CB8AC3E}">
        <p14:creationId xmlns:p14="http://schemas.microsoft.com/office/powerpoint/2010/main" val="239169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uma organela exclusivamente vegetal: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Cloroplasto</a:t>
            </a:r>
          </a:p>
        </p:txBody>
      </p:sp>
    </p:spTree>
    <p:extLst>
      <p:ext uri="{BB962C8B-B14F-4D97-AF65-F5344CB8AC3E}">
        <p14:creationId xmlns:p14="http://schemas.microsoft.com/office/powerpoint/2010/main" val="160692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91454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campos de estudo da Biologia: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772025" y="5181927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Meteorologia, dinâmica terrestre e geopolítica.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833160" y="1165795"/>
            <a:ext cx="4582633" cy="6911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Morfologia, ortografia e sintaxe.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804683" y="2097090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Físico-química, química analítica e eletroquímica.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804683" y="3397168"/>
            <a:ext cx="4582633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Fisiologia, histologia e ecologia.</a:t>
            </a:r>
            <a:endParaRPr lang="pt-BR" sz="20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A91F483-5E06-4BC2-98E3-E41B361D85BB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7545B72F-DA44-45DF-87BF-F1A309C63D4E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8CD42C99-6FEA-4ABF-8DE5-B796079D449E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249ED64E-0F49-42BD-B34C-0FE14AAE54C7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05547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Composto presente na constituição da parede celular da célula vegetal: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Celulose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Quitina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Peptidoglicano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Fosoflipídios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4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Composto presente na constituição da parede celular da célula vegetal: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Celulose</a:t>
            </a:r>
          </a:p>
        </p:txBody>
      </p:sp>
    </p:spTree>
    <p:extLst>
      <p:ext uri="{BB962C8B-B14F-4D97-AF65-F5344CB8AC3E}">
        <p14:creationId xmlns:p14="http://schemas.microsoft.com/office/powerpoint/2010/main" val="66156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Fonte de reserva energética vegetal: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Celulose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Amido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Glicogênio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Glicose</a:t>
            </a:r>
          </a:p>
        </p:txBody>
      </p:sp>
    </p:spTree>
    <p:extLst>
      <p:ext uri="{BB962C8B-B14F-4D97-AF65-F5344CB8AC3E}">
        <p14:creationId xmlns:p14="http://schemas.microsoft.com/office/powerpoint/2010/main" val="312478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Fonte de reserva energética vegetal: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Amido</a:t>
            </a:r>
          </a:p>
        </p:txBody>
      </p:sp>
    </p:spTree>
    <p:extLst>
      <p:ext uri="{BB962C8B-B14F-4D97-AF65-F5344CB8AC3E}">
        <p14:creationId xmlns:p14="http://schemas.microsoft.com/office/powerpoint/2010/main" val="303723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Produto obtido pela fotossíntese: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Gás carbônico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Sais minerais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Glicose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Leite</a:t>
            </a:r>
          </a:p>
        </p:txBody>
      </p:sp>
    </p:spTree>
    <p:extLst>
      <p:ext uri="{BB962C8B-B14F-4D97-AF65-F5344CB8AC3E}">
        <p14:creationId xmlns:p14="http://schemas.microsoft.com/office/powerpoint/2010/main" val="1803090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Produto obtido pela fotossíntese: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Glicose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6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812303" y="5525958"/>
            <a:ext cx="1028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350.000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454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 complexo golgiense: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Produção de proteínas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Produção de nucleotídeos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Produção de vesículas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Produção de centríolos</a:t>
            </a:r>
          </a:p>
        </p:txBody>
      </p:sp>
    </p:spTree>
    <p:extLst>
      <p:ext uri="{BB962C8B-B14F-4D97-AF65-F5344CB8AC3E}">
        <p14:creationId xmlns:p14="http://schemas.microsoft.com/office/powerpoint/2010/main" val="385202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 complexo golgiense: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Produção de vesículas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33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 cloroplasto: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Respiração celular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Síntese proteica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Síntese de lipídios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Fotossíntese</a:t>
            </a:r>
          </a:p>
        </p:txBody>
      </p:sp>
    </p:spTree>
    <p:extLst>
      <p:ext uri="{BB962C8B-B14F-4D97-AF65-F5344CB8AC3E}">
        <p14:creationId xmlns:p14="http://schemas.microsoft.com/office/powerpoint/2010/main" val="36612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91454" y="4955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campos de estudo da Biologia: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804683" y="3397168"/>
            <a:ext cx="4582633" cy="1544627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Fisiologia, histologia e ecologia.</a:t>
            </a:r>
            <a:endParaRPr lang="pt-BR" sz="20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8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 cloroplasto: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Fotossíntese</a:t>
            </a:r>
          </a:p>
        </p:txBody>
      </p:sp>
    </p:spTree>
    <p:extLst>
      <p:ext uri="{BB962C8B-B14F-4D97-AF65-F5344CB8AC3E}">
        <p14:creationId xmlns:p14="http://schemas.microsoft.com/office/powerpoint/2010/main" val="37990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às mitocôndrias: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Respiração celular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Digestão celular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Síntese de lipídios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Movimentação celular</a:t>
            </a:r>
          </a:p>
        </p:txBody>
      </p:sp>
    </p:spTree>
    <p:extLst>
      <p:ext uri="{BB962C8B-B14F-4D97-AF65-F5344CB8AC3E}">
        <p14:creationId xmlns:p14="http://schemas.microsoft.com/office/powerpoint/2010/main" val="663276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às mitocôndrias: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Respiração celular</a:t>
            </a:r>
          </a:p>
        </p:txBody>
      </p:sp>
    </p:spTree>
    <p:extLst>
      <p:ext uri="{BB962C8B-B14F-4D97-AF65-F5344CB8AC3E}">
        <p14:creationId xmlns:p14="http://schemas.microsoft.com/office/powerpoint/2010/main" val="426309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aos ribossomos: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Controle do metabolismo celular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Síntese de proteínas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Fotossíntese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Movimentação celular</a:t>
            </a:r>
          </a:p>
        </p:txBody>
      </p:sp>
    </p:spTree>
    <p:extLst>
      <p:ext uri="{BB962C8B-B14F-4D97-AF65-F5344CB8AC3E}">
        <p14:creationId xmlns:p14="http://schemas.microsoft.com/office/powerpoint/2010/main" val="380454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a função atribuída aos ribossomos: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Síntese de proteínas</a:t>
            </a:r>
          </a:p>
        </p:txBody>
      </p:sp>
    </p:spTree>
    <p:extLst>
      <p:ext uri="{BB962C8B-B14F-4D97-AF65-F5344CB8AC3E}">
        <p14:creationId xmlns:p14="http://schemas.microsoft.com/office/powerpoint/2010/main" val="59089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8ª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955522" y="5525958"/>
            <a:ext cx="1028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500.000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67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Monera: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Protozoários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Fungos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Plantas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Bactérias</a:t>
            </a:r>
          </a:p>
        </p:txBody>
      </p:sp>
    </p:spTree>
    <p:extLst>
      <p:ext uri="{BB962C8B-B14F-4D97-AF65-F5344CB8AC3E}">
        <p14:creationId xmlns:p14="http://schemas.microsoft.com/office/powerpoint/2010/main" val="389056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Monera: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Bactérias</a:t>
            </a:r>
          </a:p>
        </p:txBody>
      </p:sp>
    </p:spTree>
    <p:extLst>
      <p:ext uri="{BB962C8B-B14F-4D97-AF65-F5344CB8AC3E}">
        <p14:creationId xmlns:p14="http://schemas.microsoft.com/office/powerpoint/2010/main" val="403252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Fungi: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Vírus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Fungos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Animais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Algas</a:t>
            </a:r>
          </a:p>
        </p:txBody>
      </p:sp>
    </p:spTree>
    <p:extLst>
      <p:ext uri="{BB962C8B-B14F-4D97-AF65-F5344CB8AC3E}">
        <p14:creationId xmlns:p14="http://schemas.microsoft.com/office/powerpoint/2010/main" val="380584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0"/>
                            </p:stCondLst>
                            <p:childTnLst>
                              <p:par>
                                <p:cTn id="38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Fungi: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Fungos</a:t>
            </a:r>
          </a:p>
        </p:txBody>
      </p:sp>
    </p:spTree>
    <p:extLst>
      <p:ext uri="{BB962C8B-B14F-4D97-AF65-F5344CB8AC3E}">
        <p14:creationId xmlns:p14="http://schemas.microsoft.com/office/powerpoint/2010/main" val="231730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91454" y="117090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foco de estudo da Ecologia: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3772025" y="5181927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A transmissão das características hereditárias ao longo das gerações.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833160" y="1165795"/>
            <a:ext cx="4582633" cy="6911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As relações entre os seres vivos e o ambiente.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3804683" y="2097090"/>
            <a:ext cx="4582633" cy="111623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As células e as reações que ocorrem em seu interior.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3804683" y="3397168"/>
            <a:ext cx="4582633" cy="154462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Os tecidos corporais e sua organização.</a:t>
            </a:r>
            <a:endParaRPr lang="pt-BR" sz="20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50A64768-01A1-4151-8FAF-DB05C3654EF6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BF020224-B1A4-4FE1-A849-602E90F32DBA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A79E29C3-1C77-4154-B5F5-9B0D94D73ACB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E4652D05-4609-49BB-9C54-C898FF19C6EF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345424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Protoctista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Plantas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Protozoários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Bactérias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Archaeas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07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</a:t>
            </a:r>
            <a:r>
              <a:rPr lang="pt-BR" sz="2000" b="1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Protoctista</a:t>
            </a:r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Protozoários</a:t>
            </a:r>
          </a:p>
        </p:txBody>
      </p:sp>
    </p:spTree>
    <p:extLst>
      <p:ext uri="{BB962C8B-B14F-4D97-AF65-F5344CB8AC3E}">
        <p14:creationId xmlns:p14="http://schemas.microsoft.com/office/powerpoint/2010/main" val="328083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Metazoa: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Plantas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Protozoários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Animais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Bactérias</a:t>
            </a:r>
          </a:p>
        </p:txBody>
      </p:sp>
    </p:spTree>
    <p:extLst>
      <p:ext uri="{BB962C8B-B14F-4D97-AF65-F5344CB8AC3E}">
        <p14:creationId xmlns:p14="http://schemas.microsoft.com/office/powerpoint/2010/main" val="338003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São organismos do reino Metazoa: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Animais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8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842344" y="3655525"/>
            <a:ext cx="10220875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9</a:t>
            </a:r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1024586" y="5525958"/>
            <a:ext cx="102809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750.000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17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 vírus não são considerados seres vivos por parte da academia científica por que: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Não se reproduzem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Não possuem células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Não possuem material genético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Não parasitam organismos</a:t>
            </a:r>
          </a:p>
        </p:txBody>
      </p:sp>
    </p:spTree>
    <p:extLst>
      <p:ext uri="{BB962C8B-B14F-4D97-AF65-F5344CB8AC3E}">
        <p14:creationId xmlns:p14="http://schemas.microsoft.com/office/powerpoint/2010/main" val="32483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Os vírus não são considerados seres vivos por parte da academia científica por que: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Não possuem células</a:t>
            </a:r>
          </a:p>
        </p:txBody>
      </p:sp>
    </p:spTree>
    <p:extLst>
      <p:ext uri="{BB962C8B-B14F-4D97-AF65-F5344CB8AC3E}">
        <p14:creationId xmlns:p14="http://schemas.microsoft.com/office/powerpoint/2010/main" val="291541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 acordo com parte da academia científica, uma das razões que levam a considerar os vírus como seres vivos é: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Não parasitam nenhum tipo de organismo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Possuem células especializadas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Vivem no interior de outros organismos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Possuem material genético e se multiplicam</a:t>
            </a:r>
          </a:p>
        </p:txBody>
      </p:sp>
    </p:spTree>
    <p:extLst>
      <p:ext uri="{BB962C8B-B14F-4D97-AF65-F5344CB8AC3E}">
        <p14:creationId xmlns:p14="http://schemas.microsoft.com/office/powerpoint/2010/main" val="2872547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De acordo com parte da academia científica, uma das razões que levam a considerar os vírus como seres vivos é: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Possuem material genético e se multiplicam</a:t>
            </a:r>
          </a:p>
        </p:txBody>
      </p:sp>
    </p:spTree>
    <p:extLst>
      <p:ext uri="{BB962C8B-B14F-4D97-AF65-F5344CB8AC3E}">
        <p14:creationId xmlns:p14="http://schemas.microsoft.com/office/powerpoint/2010/main" val="3832254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uma doença causada por vírus: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Tétano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Tuberculose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Catapora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Leptospirose</a:t>
            </a:r>
          </a:p>
        </p:txBody>
      </p:sp>
    </p:spTree>
    <p:extLst>
      <p:ext uri="{BB962C8B-B14F-4D97-AF65-F5344CB8AC3E}">
        <p14:creationId xmlns:p14="http://schemas.microsoft.com/office/powerpoint/2010/main" val="844796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91454" y="117090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foco de estudo da Ecologia: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3891453" y="1350419"/>
            <a:ext cx="4582633" cy="6911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As relações entre os seres vivos e o ambiente.</a:t>
            </a:r>
          </a:p>
        </p:txBody>
      </p:sp>
    </p:spTree>
    <p:extLst>
      <p:ext uri="{BB962C8B-B14F-4D97-AF65-F5344CB8AC3E}">
        <p14:creationId xmlns:p14="http://schemas.microsoft.com/office/powerpoint/2010/main" val="16340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uma doença causada por vírus: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Catapora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3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Um vírus é constituído basicamente por: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Membrana plasmática, citoplasma e DNA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Membrana plasmática, capsídeo e DNA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Capsídeo e material genético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Capsídeo e núcleo</a:t>
            </a:r>
          </a:p>
        </p:txBody>
      </p:sp>
    </p:spTree>
    <p:extLst>
      <p:ext uri="{BB962C8B-B14F-4D97-AF65-F5344CB8AC3E}">
        <p14:creationId xmlns:p14="http://schemas.microsoft.com/office/powerpoint/2010/main" val="9852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Um vírus é constituído basicamente por: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Capsídeo e material genético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4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3791" y="316379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AAE873E7-004A-4819-8EFD-13421E6CC7B1}"/>
              </a:ext>
            </a:extLst>
          </p:cNvPr>
          <p:cNvSpPr/>
          <p:nvPr/>
        </p:nvSpPr>
        <p:spPr>
          <a:xfrm>
            <a:off x="286102" y="3655525"/>
            <a:ext cx="11333359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10ª RODADA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E1252DF-9FE3-4FB4-9B21-314361EEC90F}"/>
              </a:ext>
            </a:extLst>
          </p:cNvPr>
          <p:cNvSpPr/>
          <p:nvPr/>
        </p:nvSpPr>
        <p:spPr>
          <a:xfrm>
            <a:off x="-70400" y="5525958"/>
            <a:ext cx="123328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0" cap="none" spc="0" dirty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Valendo 1.000.000 de pontos</a:t>
            </a:r>
            <a:endParaRPr lang="pt-BR" sz="6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152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 cientista defensor da abiogênese: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Louis Pasteur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Francesco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Redi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Lázzaro</a:t>
            </a:r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Spallanzani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John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Needham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6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 um cientista defensor da abiogênese: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John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Needham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7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lei da transferência dos caracteres adquiridos é relacionada a qual teórico evolucionista?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Charles Darwin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Francis Crick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Jean-Baptiste Lamarck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Alfred Russel Wallace</a:t>
            </a:r>
          </a:p>
        </p:txBody>
      </p:sp>
    </p:spTree>
    <p:extLst>
      <p:ext uri="{BB962C8B-B14F-4D97-AF65-F5344CB8AC3E}">
        <p14:creationId xmlns:p14="http://schemas.microsoft.com/office/powerpoint/2010/main" val="2238720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 lei da transferência dos caracteres adquiridos é relacionada a qual teórico evolucionista?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Jean-Baptiste Lamarck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Técnica desenvolvida por Louis Pasteur durante seus estudos defendendo a Biogênese: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</a:t>
            </a:r>
            <a:r>
              <a:rPr lang="pt-BR" sz="1600" dirty="0" err="1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Criogenólise</a:t>
            </a:r>
            <a:endParaRPr lang="pt-BR" sz="1600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Pasteurização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Microscopia eletrônica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Esterilização</a:t>
            </a:r>
          </a:p>
        </p:txBody>
      </p:sp>
    </p:spTree>
    <p:extLst>
      <p:ext uri="{BB962C8B-B14F-4D97-AF65-F5344CB8AC3E}">
        <p14:creationId xmlns:p14="http://schemas.microsoft.com/office/powerpoint/2010/main" val="18025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Técnica desenvolvida por Louis Pasteur durante seus estudos defendendo a Biogênese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Pasteurização</a:t>
            </a:r>
          </a:p>
        </p:txBody>
      </p:sp>
    </p:spTree>
    <p:extLst>
      <p:ext uri="{BB962C8B-B14F-4D97-AF65-F5344CB8AC3E}">
        <p14:creationId xmlns:p14="http://schemas.microsoft.com/office/powerpoint/2010/main" val="410096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932619" y="443526"/>
            <a:ext cx="4582633" cy="1116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Qual o nome da série de protocolos usados na pesquisa científica?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1631C3B-C598-47A3-9648-9C377968397B}"/>
              </a:ext>
            </a:extLst>
          </p:cNvPr>
          <p:cNvSpPr/>
          <p:nvPr/>
        </p:nvSpPr>
        <p:spPr>
          <a:xfrm>
            <a:off x="4682968" y="5400301"/>
            <a:ext cx="3010787" cy="100214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Experimentação controlada.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4702214" y="1961661"/>
            <a:ext cx="3043445" cy="6911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Método científico.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560DA9B-B641-42B0-9586-1713B2504982}"/>
              </a:ext>
            </a:extLst>
          </p:cNvPr>
          <p:cNvSpPr/>
          <p:nvPr/>
        </p:nvSpPr>
        <p:spPr>
          <a:xfrm>
            <a:off x="4682968" y="2975834"/>
            <a:ext cx="3043445" cy="906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Grupo controle.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7DDB72C-E92D-489A-9312-CC92D313A953}"/>
              </a:ext>
            </a:extLst>
          </p:cNvPr>
          <p:cNvSpPr/>
          <p:nvPr/>
        </p:nvSpPr>
        <p:spPr>
          <a:xfrm>
            <a:off x="4702214" y="4170959"/>
            <a:ext cx="3010787" cy="906332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0" i="0" dirty="0">
                <a:solidFill>
                  <a:schemeClr val="tx1"/>
                </a:solidFill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c) </a:t>
            </a:r>
            <a:r>
              <a:rPr lang="pt-BR" sz="20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Método placebo.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43950228-8833-4E37-80C7-A0EC99A7A024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DF9B1101-DDC6-4DE1-9455-96E7F81EF15E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93FF2EEF-2E59-4750-8374-6CE60D9212CF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F9272DA0-91D2-4ADD-85DC-458431641A65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</p:spTree>
    <p:extLst>
      <p:ext uri="{BB962C8B-B14F-4D97-AF65-F5344CB8AC3E}">
        <p14:creationId xmlns:p14="http://schemas.microsoft.com/office/powerpoint/2010/main" val="1366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Teoria evolutiva proposta por Charles Darwin para os estudos da evolução das espécies: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404AE129-2486-4B58-9D11-06C992604F5B}"/>
              </a:ext>
            </a:extLst>
          </p:cNvPr>
          <p:cNvSpPr/>
          <p:nvPr/>
        </p:nvSpPr>
        <p:spPr>
          <a:xfrm>
            <a:off x="2709137" y="177189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a) Lei do uso e desuso</a:t>
            </a: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0B20DC16-6CDD-4FA7-8759-4E26A25F246E}"/>
              </a:ext>
            </a:extLst>
          </p:cNvPr>
          <p:cNvSpPr/>
          <p:nvPr/>
        </p:nvSpPr>
        <p:spPr>
          <a:xfrm>
            <a:off x="278360" y="231658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30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97A46DCC-1CCA-42E2-8C66-87894F4239DB}"/>
              </a:ext>
            </a:extLst>
          </p:cNvPr>
          <p:cNvSpPr/>
          <p:nvPr/>
        </p:nvSpPr>
        <p:spPr>
          <a:xfrm>
            <a:off x="278360" y="3505854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20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C64876BA-5B82-4C35-BF63-1566D6623E3C}"/>
              </a:ext>
            </a:extLst>
          </p:cNvPr>
          <p:cNvSpPr/>
          <p:nvPr/>
        </p:nvSpPr>
        <p:spPr>
          <a:xfrm>
            <a:off x="278360" y="4733556"/>
            <a:ext cx="980712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10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0E30A1D-F6AE-4E1D-8560-8676E121CA31}"/>
              </a:ext>
            </a:extLst>
          </p:cNvPr>
          <p:cNvSpPr/>
          <p:nvPr/>
        </p:nvSpPr>
        <p:spPr>
          <a:xfrm>
            <a:off x="239549" y="960216"/>
            <a:ext cx="1788345" cy="896742"/>
          </a:xfrm>
          <a:prstGeom prst="round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latin typeface="Arial Black" panose="020B0A04020102020204" pitchFamily="34" charset="0"/>
              </a:rPr>
              <a:t>TEMPO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D9802B-9CAB-49C8-9D33-5B4DD43EA630}"/>
              </a:ext>
            </a:extLst>
          </p:cNvPr>
          <p:cNvSpPr/>
          <p:nvPr/>
        </p:nvSpPr>
        <p:spPr>
          <a:xfrm>
            <a:off x="2709137" y="271177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b) Teoria sintética da evolução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Seleção natural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110D328-1A18-4FC1-9BBF-177A2C757B6B}"/>
              </a:ext>
            </a:extLst>
          </p:cNvPr>
          <p:cNvSpPr/>
          <p:nvPr/>
        </p:nvSpPr>
        <p:spPr>
          <a:xfrm>
            <a:off x="2709137" y="4570984"/>
            <a:ext cx="6530556" cy="7172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d) Abiogênese</a:t>
            </a:r>
          </a:p>
        </p:txBody>
      </p:sp>
    </p:spTree>
    <p:extLst>
      <p:ext uri="{BB962C8B-B14F-4D97-AF65-F5344CB8AC3E}">
        <p14:creationId xmlns:p14="http://schemas.microsoft.com/office/powerpoint/2010/main" val="160211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4" presetClass="exit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  <p:bldP spid="21" grpId="0" animBg="1"/>
      <p:bldP spid="22" grpId="0" animBg="1"/>
      <p:bldP spid="15" grpId="0" animBg="1"/>
      <p:bldP spid="16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1071" y="2655209"/>
            <a:ext cx="1691271" cy="11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0E6A7C9-D958-4EC0-BB21-5A2F087380BC}"/>
              </a:ext>
            </a:extLst>
          </p:cNvPr>
          <p:cNvSpPr/>
          <p:nvPr/>
        </p:nvSpPr>
        <p:spPr>
          <a:xfrm>
            <a:off x="3804683" y="3397"/>
            <a:ext cx="4582633" cy="1786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Teoria evolutiva proposta por Charles Darwin para os estudos da evolução das espécies: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84D2DB2C-7DC0-41EB-8FD5-B85A0A5DA0AA}"/>
              </a:ext>
            </a:extLst>
          </p:cNvPr>
          <p:cNvSpPr/>
          <p:nvPr/>
        </p:nvSpPr>
        <p:spPr>
          <a:xfrm>
            <a:off x="2709137" y="3651652"/>
            <a:ext cx="6530556" cy="71722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63500" sx="102000" sy="102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c) Seleção natural</a:t>
            </a:r>
            <a:endParaRPr lang="pt-BR" sz="1600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9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B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De Milho, Alimentos, Milho, Planta, Agricultura">
            <a:extLst>
              <a:ext uri="{FF2B5EF4-FFF2-40B4-BE49-F238E27FC236}">
                <a16:creationId xmlns:a16="http://schemas.microsoft.com/office/drawing/2014/main" id="{A26D78EE-F7C4-4962-A4E4-E9702F6A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6181" y="1648226"/>
            <a:ext cx="5462546" cy="360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5F776E19-5B87-4F6A-A285-9953AA3AD70B}"/>
              </a:ext>
            </a:extLst>
          </p:cNvPr>
          <p:cNvSpPr/>
          <p:nvPr/>
        </p:nvSpPr>
        <p:spPr>
          <a:xfrm>
            <a:off x="575082" y="2302731"/>
            <a:ext cx="1078474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000" dirty="0">
                <a:ln w="1905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PARABÉNS!</a:t>
            </a:r>
            <a:endParaRPr lang="pt-BR" sz="13000" b="0" cap="none" spc="0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425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</TotalTime>
  <Words>2350</Words>
  <Application>Microsoft Office PowerPoint</Application>
  <PresentationFormat>Widescreen</PresentationFormat>
  <Paragraphs>464</Paragraphs>
  <Slides>92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92</vt:i4>
      </vt:variant>
    </vt:vector>
  </HeadingPairs>
  <TitlesOfParts>
    <vt:vector size="97" baseType="lpstr">
      <vt:lpstr>Arial</vt:lpstr>
      <vt:lpstr>Arial Black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Walas Cazassa Vieira</dc:creator>
  <cp:lastModifiedBy>Walas Cazassa Vieira</cp:lastModifiedBy>
  <cp:revision>48</cp:revision>
  <dcterms:created xsi:type="dcterms:W3CDTF">2021-02-22T21:24:55Z</dcterms:created>
  <dcterms:modified xsi:type="dcterms:W3CDTF">2021-02-25T03:07:14Z</dcterms:modified>
</cp:coreProperties>
</file>